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580" r:id="rId2"/>
    <p:sldId id="368" r:id="rId3"/>
    <p:sldId id="369" r:id="rId4"/>
    <p:sldId id="273" r:id="rId5"/>
    <p:sldId id="275" r:id="rId6"/>
    <p:sldId id="272" r:id="rId7"/>
    <p:sldId id="2569" r:id="rId8"/>
    <p:sldId id="2583" r:id="rId9"/>
    <p:sldId id="25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C5092-FFA1-425C-B7A7-45B6CCA4FA7D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88A810-116E-4E0B-B01E-21B99D386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09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E10BC-AFEC-42B9-A0FC-F3FB88270C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91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9E10BC-AFEC-42B9-A0FC-F3FB88270C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801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2D01D-2FFC-AD6D-9997-E7EC8F951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2DA4D-6C67-5FB7-7805-E47E8EB11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CC836-2735-9BB3-24B5-86AA71A09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52B99-7F6E-5ADE-A6A9-21D4D642C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81DA9-B529-569C-C0C9-F2F133C12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45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4909-5B0C-9A0C-BEB8-D2779D345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CC329-EA32-1EAA-CDD1-A7D46B562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4E37E-7F93-E00B-A309-7A34C85E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49860-B245-1BBA-C42E-822CDC916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56598-6317-4125-1AB6-39A55CEA7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13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BDF5AF-3149-BC09-5A46-06FFC6AD2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37C28-1025-9624-6158-5255D9F95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BBE0D-B6E1-A3C5-655E-F8885E085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F1524-018E-50C9-A692-3E7EFB5C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239FA-3349-3480-5C08-F63D92609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76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6858000" cy="111153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965960"/>
            <a:ext cx="6858000" cy="4200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6870"/>
            <a:ext cx="2805405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115853" y="6346870"/>
            <a:ext cx="2925587" cy="365125"/>
          </a:xfrm>
        </p:spPr>
        <p:txBody>
          <a:bodyPr>
            <a:noAutofit/>
          </a:bodyPr>
          <a:lstStyle/>
          <a:p>
            <a:fld id="{C1166B1E-1AFA-4A7F-9646-409FBAA0A887}" type="datetime1">
              <a:rPr lang="en-US" smtClean="0"/>
              <a:t>8/3/2026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346870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64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D4820-1123-EE33-36DB-5234ABF4E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237AC-2AC8-2318-B816-151789785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63FD1-D12B-4803-7E81-A74E56F9B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03AF5-6522-8E8E-EC85-1A3FB6D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4B02C-E84D-E894-FF42-25599BAC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53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910A1-9F6C-849C-1355-8295B5F5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1F94C-07A0-DFDB-3E27-D86003301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B0A43-2FE4-98C8-5FF7-2EF17A369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8FF00-8758-0821-E71C-A8EB8665A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F8F02-ABC0-45A6-1B10-956BB574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48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153F-71B5-55D0-5E91-FF4CC97E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92305-FA13-0A48-1C0F-B07016FDA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4D33E3-0212-AC80-8BA6-CAB940B2E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94E703-7FFE-FBF7-AA63-B99EC028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24B37-92C3-CFEF-A254-0DEECA3C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ADD54D-833A-0781-2149-18FFB51D8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66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F2D7B-D0A7-8846-370F-8D6EDE96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1FD27-0888-D955-AEA0-ECBCED1B7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D4C08-E5AC-48C6-7048-1E802739B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FFA3B-7FD9-F487-3AB2-FFC6B327A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F50509-B567-6772-6484-C197BDA06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F681B3-1C81-A203-FB0E-875A1BA21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BEC8BE-FAAA-751D-4D4B-29E8BD7C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20B25B-2BC0-E2A4-DC1A-802B1484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28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C5975-A093-4218-03D2-AAA1E13D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788B25-6FD0-B318-59A5-EBADEB1A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81975-F8F8-6792-AC78-96E86FDA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2D3F1D-D061-E36D-5C50-5C33F71AC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416906-CFA5-392B-9965-3325CE67B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597ECB-C21B-7A75-3679-016253C51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23629-DAA2-02AD-5E83-6B2E0FCF1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22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D07D8-6B2A-7F8A-9866-2E342B68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ABF65-B54C-4BAE-EFE7-80B2762BA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B8AF1B-28DF-1F17-E82D-CD2D22C4D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01C74D-A1A3-B334-9994-88E85B1E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35F05-4DEA-7190-9A58-A17532CB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26AA5-2082-736E-9173-9DBC53477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21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8CA1-D5AE-A6BD-686B-A9476C587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529FEE-6B68-DF49-EFCC-73A83E6B9F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539D80-797D-70EB-1399-8591B6262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F93BD-C872-12F3-9644-7F525CF2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3D0132-AB40-E57E-5775-E1E2ED60F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AD602-86DD-83A2-EE27-A84EA3918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90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9A98A9-2550-19B5-6F74-CD9814218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0146B-C864-5660-A13B-DD8378536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613C0-D1ED-71C2-5415-4A47829028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D2855-E1A0-4F7A-B1F6-96C463AEAB1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C1611-E197-6052-2C1D-95D9A140A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3E6E9-7603-80E1-31E4-6AC0B674B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F9EA37-6FDC-4AB6-A78B-133E95DF8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08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uture map of Devon">
            <a:extLst>
              <a:ext uri="{FF2B5EF4-FFF2-40B4-BE49-F238E27FC236}">
                <a16:creationId xmlns:a16="http://schemas.microsoft.com/office/drawing/2014/main" id="{8B040C46-2A6B-6AC1-07EE-CFCB1499C4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1172" y="2002790"/>
            <a:ext cx="6474612" cy="43905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662287-48B5-4733-5379-DF824C21A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3716" y="2661499"/>
            <a:ext cx="5745480" cy="153500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Local Government Reorganisation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 logo with text on it&#10;&#10;AI-generated content may be incorrect.">
            <a:extLst>
              <a:ext uri="{FF2B5EF4-FFF2-40B4-BE49-F238E27FC236}">
                <a16:creationId xmlns:a16="http://schemas.microsoft.com/office/drawing/2014/main" id="{ABED77DF-AA62-6875-75CE-0FD2962CC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804" y="5735637"/>
            <a:ext cx="2482392" cy="89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03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CDBFA5A-5CFE-C3ED-96FE-CEC1A53B0CD1}"/>
              </a:ext>
            </a:extLst>
          </p:cNvPr>
          <p:cNvSpPr/>
          <p:nvPr/>
        </p:nvSpPr>
        <p:spPr>
          <a:xfrm rot="20954022">
            <a:off x="7514201" y="999191"/>
            <a:ext cx="842481" cy="791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CE2BB76-4424-9A85-8C79-BAC883A6C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02" y="2506895"/>
            <a:ext cx="981541" cy="10113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B2C0E-3F36-8639-E21D-40F27D4FF2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7028" y="-156321"/>
            <a:ext cx="14967857" cy="5076032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B837B12-D5BC-B00D-EF0F-2021F90C825B}"/>
              </a:ext>
            </a:extLst>
          </p:cNvPr>
          <p:cNvSpPr/>
          <p:nvPr/>
        </p:nvSpPr>
        <p:spPr>
          <a:xfrm>
            <a:off x="2107701" y="3053178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FE88FF-DE88-E8B9-C584-120FC43F03C7}"/>
              </a:ext>
            </a:extLst>
          </p:cNvPr>
          <p:cNvSpPr txBox="1"/>
          <p:nvPr/>
        </p:nvSpPr>
        <p:spPr>
          <a:xfrm>
            <a:off x="1921579" y="3595971"/>
            <a:ext cx="11592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84BD94"/>
                </a:solidFill>
              </a:rPr>
              <a:t>Decision </a:t>
            </a:r>
          </a:p>
          <a:p>
            <a:r>
              <a:rPr lang="en-GB" b="1">
                <a:solidFill>
                  <a:srgbClr val="84BD94"/>
                </a:solidFill>
              </a:rPr>
              <a:t>Point</a:t>
            </a:r>
          </a:p>
          <a:p>
            <a:r>
              <a:rPr lang="en-GB" sz="1600">
                <a:solidFill>
                  <a:srgbClr val="399AB3"/>
                </a:solidFill>
              </a:rPr>
              <a:t>July 26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3D21EFE-478D-07D6-F9ED-262226B208E2}"/>
              </a:ext>
            </a:extLst>
          </p:cNvPr>
          <p:cNvSpPr/>
          <p:nvPr/>
        </p:nvSpPr>
        <p:spPr>
          <a:xfrm>
            <a:off x="4253502" y="2393552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FBB4B3-C784-12E5-14ED-988FE56E3879}"/>
              </a:ext>
            </a:extLst>
          </p:cNvPr>
          <p:cNvSpPr txBox="1"/>
          <p:nvPr/>
        </p:nvSpPr>
        <p:spPr>
          <a:xfrm>
            <a:off x="3972778" y="3043657"/>
            <a:ext cx="1170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84BD94"/>
                </a:solidFill>
              </a:rPr>
              <a:t>Shadow </a:t>
            </a:r>
          </a:p>
          <a:p>
            <a:r>
              <a:rPr lang="en-GB" b="1">
                <a:solidFill>
                  <a:srgbClr val="84BD94"/>
                </a:solidFill>
              </a:rPr>
              <a:t>Elections</a:t>
            </a:r>
          </a:p>
          <a:p>
            <a:r>
              <a:rPr lang="en-GB" sz="1600">
                <a:solidFill>
                  <a:srgbClr val="399AB3"/>
                </a:solidFill>
              </a:rPr>
              <a:t>6th May 27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0EACB3F-0D69-6F4D-7A14-AB3BAB807302}"/>
              </a:ext>
            </a:extLst>
          </p:cNvPr>
          <p:cNvSpPr/>
          <p:nvPr/>
        </p:nvSpPr>
        <p:spPr>
          <a:xfrm>
            <a:off x="6388348" y="1947739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F2B03F-2CA0-1021-42FB-A8523E49E95E}"/>
              </a:ext>
            </a:extLst>
          </p:cNvPr>
          <p:cNvSpPr txBox="1"/>
          <p:nvPr/>
        </p:nvSpPr>
        <p:spPr>
          <a:xfrm>
            <a:off x="6174682" y="2499940"/>
            <a:ext cx="111203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84BD94"/>
                </a:solidFill>
              </a:rPr>
              <a:t>Vesting </a:t>
            </a:r>
          </a:p>
          <a:p>
            <a:r>
              <a:rPr lang="en-GB" b="1">
                <a:solidFill>
                  <a:srgbClr val="84BD94"/>
                </a:solidFill>
              </a:rPr>
              <a:t>Day</a:t>
            </a:r>
          </a:p>
          <a:p>
            <a:r>
              <a:rPr lang="en-GB" sz="1600">
                <a:solidFill>
                  <a:srgbClr val="399AB3"/>
                </a:solidFill>
              </a:rPr>
              <a:t>1</a:t>
            </a:r>
            <a:r>
              <a:rPr lang="en-GB" sz="1600" baseline="30000">
                <a:solidFill>
                  <a:srgbClr val="399AB3"/>
                </a:solidFill>
              </a:rPr>
              <a:t>st</a:t>
            </a:r>
            <a:r>
              <a:rPr lang="en-GB" sz="1600">
                <a:solidFill>
                  <a:srgbClr val="399AB3"/>
                </a:solidFill>
              </a:rPr>
              <a:t> April 28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4CFB38E-4409-89D4-42C1-0B97D4EAE400}"/>
              </a:ext>
            </a:extLst>
          </p:cNvPr>
          <p:cNvSpPr/>
          <p:nvPr/>
        </p:nvSpPr>
        <p:spPr>
          <a:xfrm>
            <a:off x="8193299" y="1633295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11614A-51CA-1E53-EE48-9F70672EE1E7}"/>
              </a:ext>
            </a:extLst>
          </p:cNvPr>
          <p:cNvSpPr txBox="1"/>
          <p:nvPr/>
        </p:nvSpPr>
        <p:spPr>
          <a:xfrm>
            <a:off x="7762802" y="2237695"/>
            <a:ext cx="122059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84BD94"/>
                </a:solidFill>
              </a:rPr>
              <a:t>End Yr 1 </a:t>
            </a:r>
          </a:p>
          <a:p>
            <a:r>
              <a:rPr lang="en-GB" sz="1600">
                <a:solidFill>
                  <a:srgbClr val="399AB3"/>
                </a:solidFill>
              </a:rPr>
              <a:t>March 2029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BB1CC1-AA52-8D64-5DD8-E5F03AA9480E}"/>
              </a:ext>
            </a:extLst>
          </p:cNvPr>
          <p:cNvSpPr/>
          <p:nvPr/>
        </p:nvSpPr>
        <p:spPr>
          <a:xfrm>
            <a:off x="9729293" y="1394746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3E7913-68AD-B394-BF80-5F0B5A602D8E}"/>
              </a:ext>
            </a:extLst>
          </p:cNvPr>
          <p:cNvSpPr txBox="1"/>
          <p:nvPr/>
        </p:nvSpPr>
        <p:spPr>
          <a:xfrm>
            <a:off x="9729293" y="2073919"/>
            <a:ext cx="119455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84BD94"/>
                </a:solidFill>
              </a:rPr>
              <a:t>Yrs 2-4</a:t>
            </a:r>
          </a:p>
          <a:p>
            <a:r>
              <a:rPr lang="en-GB" sz="1600">
                <a:solidFill>
                  <a:srgbClr val="399AB3"/>
                </a:solidFill>
              </a:rPr>
              <a:t>2029/30/31</a:t>
            </a:r>
          </a:p>
        </p:txBody>
      </p: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8E9734A9-FBB4-7C66-665C-53E4E2BA2017}"/>
              </a:ext>
            </a:extLst>
          </p:cNvPr>
          <p:cNvSpPr/>
          <p:nvPr/>
        </p:nvSpPr>
        <p:spPr>
          <a:xfrm>
            <a:off x="6388348" y="3450353"/>
            <a:ext cx="4785816" cy="403499"/>
          </a:xfrm>
          <a:prstGeom prst="homePlate">
            <a:avLst/>
          </a:prstGeom>
          <a:solidFill>
            <a:srgbClr val="777E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New </a:t>
            </a:r>
            <a:r>
              <a:rPr lang="en-GB" sz="1600" err="1"/>
              <a:t>Unitaries</a:t>
            </a:r>
            <a:endParaRPr lang="en-GB" sz="1600"/>
          </a:p>
        </p:txBody>
      </p:sp>
      <p:sp>
        <p:nvSpPr>
          <p:cNvPr id="32" name="Arrow: Pentagon 31">
            <a:extLst>
              <a:ext uri="{FF2B5EF4-FFF2-40B4-BE49-F238E27FC236}">
                <a16:creationId xmlns:a16="http://schemas.microsoft.com/office/drawing/2014/main" id="{CD090E40-B09F-19DF-3DFD-283B4EE737D7}"/>
              </a:ext>
            </a:extLst>
          </p:cNvPr>
          <p:cNvSpPr/>
          <p:nvPr/>
        </p:nvSpPr>
        <p:spPr>
          <a:xfrm>
            <a:off x="4337923" y="4097031"/>
            <a:ext cx="2351530" cy="403499"/>
          </a:xfrm>
          <a:prstGeom prst="homePlate">
            <a:avLst/>
          </a:prstGeom>
          <a:solidFill>
            <a:srgbClr val="777E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Shadow Authorities</a:t>
            </a:r>
          </a:p>
        </p:txBody>
      </p:sp>
      <p:sp>
        <p:nvSpPr>
          <p:cNvPr id="33" name="Arrow: Pentagon 32">
            <a:extLst>
              <a:ext uri="{FF2B5EF4-FFF2-40B4-BE49-F238E27FC236}">
                <a16:creationId xmlns:a16="http://schemas.microsoft.com/office/drawing/2014/main" id="{8E57C31E-6471-7D87-6D68-4FCC27BAFB28}"/>
              </a:ext>
            </a:extLst>
          </p:cNvPr>
          <p:cNvSpPr/>
          <p:nvPr/>
        </p:nvSpPr>
        <p:spPr>
          <a:xfrm>
            <a:off x="2771479" y="4634849"/>
            <a:ext cx="1841617" cy="376380"/>
          </a:xfrm>
          <a:prstGeom prst="homePlate">
            <a:avLst/>
          </a:prstGeom>
          <a:solidFill>
            <a:srgbClr val="777E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Joint Committees</a:t>
            </a: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65619254-7C2C-B4A1-6006-4CADBBF09399}"/>
              </a:ext>
            </a:extLst>
          </p:cNvPr>
          <p:cNvSpPr/>
          <p:nvPr/>
        </p:nvSpPr>
        <p:spPr>
          <a:xfrm>
            <a:off x="814994" y="5174018"/>
            <a:ext cx="5874459" cy="292912"/>
          </a:xfrm>
          <a:prstGeom prst="homePlate">
            <a:avLst/>
          </a:prstGeom>
          <a:solidFill>
            <a:srgbClr val="777E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/>
              <a:t>Existing Councils 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8DE12FEC-D87B-6BC8-185A-06A81EBAC77E}"/>
              </a:ext>
            </a:extLst>
          </p:cNvPr>
          <p:cNvGraphicFramePr>
            <a:graphicFrameLocks noGrp="1"/>
          </p:cNvGraphicFramePr>
          <p:nvPr/>
        </p:nvGraphicFramePr>
        <p:xfrm>
          <a:off x="473969" y="5652733"/>
          <a:ext cx="1098868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58265">
                  <a:extLst>
                    <a:ext uri="{9D8B030D-6E8A-4147-A177-3AD203B41FA5}">
                      <a16:colId xmlns:a16="http://schemas.microsoft.com/office/drawing/2014/main" val="1202493345"/>
                    </a:ext>
                  </a:extLst>
                </a:gridCol>
                <a:gridCol w="2239766">
                  <a:extLst>
                    <a:ext uri="{9D8B030D-6E8A-4147-A177-3AD203B41FA5}">
                      <a16:colId xmlns:a16="http://schemas.microsoft.com/office/drawing/2014/main" val="2617700041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1363033359"/>
                    </a:ext>
                  </a:extLst>
                </a:gridCol>
                <a:gridCol w="1959428">
                  <a:extLst>
                    <a:ext uri="{9D8B030D-6E8A-4147-A177-3AD203B41FA5}">
                      <a16:colId xmlns:a16="http://schemas.microsoft.com/office/drawing/2014/main" val="2034841242"/>
                    </a:ext>
                  </a:extLst>
                </a:gridCol>
                <a:gridCol w="2786741">
                  <a:extLst>
                    <a:ext uri="{9D8B030D-6E8A-4147-A177-3AD203B41FA5}">
                      <a16:colId xmlns:a16="http://schemas.microsoft.com/office/drawing/2014/main" val="17082677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bg1"/>
                          </a:solidFill>
                        </a:rPr>
                        <a:t>Consolidate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bg1"/>
                          </a:solidFill>
                        </a:rPr>
                        <a:t>Collaborate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bg1"/>
                          </a:solidFill>
                        </a:rPr>
                        <a:t>Transfer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bg1"/>
                          </a:solidFill>
                        </a:rPr>
                        <a:t>Transition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>
                          <a:solidFill>
                            <a:schemeClr val="bg1"/>
                          </a:solidFill>
                        </a:rPr>
                        <a:t>Transform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34889"/>
                  </a:ext>
                </a:extLst>
              </a:tr>
            </a:tbl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CD2FA717-3598-6369-6C11-74F783521F5E}"/>
              </a:ext>
            </a:extLst>
          </p:cNvPr>
          <p:cNvSpPr/>
          <p:nvPr/>
        </p:nvSpPr>
        <p:spPr>
          <a:xfrm>
            <a:off x="635196" y="3853852"/>
            <a:ext cx="359595" cy="328773"/>
          </a:xfrm>
          <a:prstGeom prst="ellipse">
            <a:avLst/>
          </a:prstGeom>
          <a:solidFill>
            <a:srgbClr val="84BD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EE7BE29-801D-9E49-3186-0E36E5C225F7}"/>
              </a:ext>
            </a:extLst>
          </p:cNvPr>
          <p:cNvSpPr txBox="1"/>
          <p:nvPr/>
        </p:nvSpPr>
        <p:spPr>
          <a:xfrm>
            <a:off x="298893" y="4185136"/>
            <a:ext cx="11592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84BD94"/>
                </a:solidFill>
              </a:rPr>
              <a:t>Proposals Submitted</a:t>
            </a:r>
          </a:p>
          <a:p>
            <a:r>
              <a:rPr lang="en-GB" sz="1400">
                <a:solidFill>
                  <a:srgbClr val="399AB3"/>
                </a:solidFill>
              </a:rPr>
              <a:t>Nov 25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137F3D-C038-83ED-9D42-02E420AD3B37}"/>
              </a:ext>
            </a:extLst>
          </p:cNvPr>
          <p:cNvSpPr txBox="1"/>
          <p:nvPr/>
        </p:nvSpPr>
        <p:spPr>
          <a:xfrm>
            <a:off x="428207" y="344576"/>
            <a:ext cx="3283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2">
                    <a:lumMod val="50000"/>
                  </a:schemeClr>
                </a:solidFill>
              </a:rPr>
              <a:t>Timeline &amp; Phasing</a:t>
            </a:r>
            <a:endParaRPr lang="en-GB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9AB0DEE-77B9-28BC-826A-19B27D28E2DB}"/>
              </a:ext>
            </a:extLst>
          </p:cNvPr>
          <p:cNvCxnSpPr>
            <a:cxnSpLocks/>
          </p:cNvCxnSpPr>
          <p:nvPr/>
        </p:nvCxnSpPr>
        <p:spPr>
          <a:xfrm>
            <a:off x="2592371" y="1971245"/>
            <a:ext cx="0" cy="379583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BF97B1D-23E5-A8F6-7A63-DD004CB53A72}"/>
              </a:ext>
            </a:extLst>
          </p:cNvPr>
          <p:cNvSpPr txBox="1"/>
          <p:nvPr/>
        </p:nvSpPr>
        <p:spPr>
          <a:xfrm>
            <a:off x="2188799" y="1448629"/>
            <a:ext cx="80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</a:rPr>
              <a:t>Today </a:t>
            </a:r>
          </a:p>
        </p:txBody>
      </p:sp>
    </p:spTree>
    <p:extLst>
      <p:ext uri="{BB962C8B-B14F-4D97-AF65-F5344CB8AC3E}">
        <p14:creationId xmlns:p14="http://schemas.microsoft.com/office/powerpoint/2010/main" val="113777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E9400-E3AD-F5F0-0FA5-3E321CF40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E7F266-50A6-5100-C531-CD654A83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6232"/>
          </a:xfrm>
        </p:spPr>
        <p:txBody>
          <a:bodyPr>
            <a:normAutofit/>
          </a:bodyPr>
          <a:lstStyle/>
          <a:p>
            <a:r>
              <a:rPr lang="en-GB"/>
              <a:t>Key dates – governance and legal framework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E9426B1-4385-CB96-8ED5-F93C3503F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844" y="1411358"/>
            <a:ext cx="104259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61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DEF5D-3F5C-CDAE-443A-FE561273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Transitional Governance, Roles and Responsibilities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EDB46A-A101-2077-2D42-ACE6A5C7F8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957" y="1825625"/>
            <a:ext cx="104420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27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44048-9E6B-39AA-DCF8-0F5C20010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Structural Changes Order – legal framework </a:t>
            </a:r>
            <a:br>
              <a:rPr lang="en-GB"/>
            </a:br>
            <a:r>
              <a:rPr lang="en-GB"/>
              <a:t>- indicative timeline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5B95E8-ABD0-3128-56ED-D9881F1D5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8241" y="1825625"/>
            <a:ext cx="991551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76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FE6B3-81FB-9974-22A9-E98C74E1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/>
              <a:t>Implementation orders and directions – 3 types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93A0A5-CED5-ABBA-3571-84A2D45E7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5124" y="1825625"/>
            <a:ext cx="95217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055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3511-FEE8-4E92-7AB8-D707179EA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90190DD-FDAA-2D79-463E-BEFBD93772F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219175" y="86603"/>
            <a:ext cx="11913190" cy="668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2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19EEA1-4C33-D8E7-FE35-D65A8F332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403" y="206547"/>
            <a:ext cx="9582371" cy="644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5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FD48-DCE9-A110-5B88-B5BCA263D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38" y="283464"/>
            <a:ext cx="7479085" cy="1111532"/>
          </a:xfrm>
        </p:spPr>
        <p:txBody>
          <a:bodyPr/>
          <a:lstStyle/>
          <a:p>
            <a:r>
              <a:rPr lang="en-GB" dirty="0"/>
              <a:t>Working Together – current 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9C5E2-AEC4-2309-0D46-762877C181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28" y="1394996"/>
            <a:ext cx="7382080" cy="4521172"/>
          </a:xfrm>
        </p:spPr>
        <p:txBody>
          <a:bodyPr/>
          <a:lstStyle/>
          <a:p>
            <a:r>
              <a:rPr lang="en-GB" sz="1600" dirty="0"/>
              <a:t>Devon County Council’s Chief Executive is the Senior Responsible Officer</a:t>
            </a:r>
          </a:p>
          <a:p>
            <a:r>
              <a:rPr lang="en-GB" sz="1600" dirty="0"/>
              <a:t>8 Themes have been agreed on for preparatory work with each being led by a CEX or Director and a team of colleagues across the councils are being drawn together – includes Communication and engagement. </a:t>
            </a:r>
          </a:p>
          <a:p>
            <a:r>
              <a:rPr lang="en-GB" sz="1600" dirty="0"/>
              <a:t>Programme Director recruited (Lewis Gabb), and a Project Management Office is being established</a:t>
            </a:r>
          </a:p>
          <a:p>
            <a:r>
              <a:rPr lang="en-GB" sz="1600" dirty="0"/>
              <a:t>A Strategic Partner (KPMG) is providing additional capacity as needed to support all councils through the process</a:t>
            </a:r>
          </a:p>
          <a:p>
            <a:r>
              <a:rPr lang="en-GB" sz="1600" dirty="0"/>
              <a:t>Regular engagement with Government’s appointed Sector Lead and across national networks, learning best practice</a:t>
            </a:r>
          </a:p>
          <a:p>
            <a:r>
              <a:rPr lang="en-GB" sz="1600" dirty="0"/>
              <a:t>Each council is developing their internal programme structure to support the area-wide activity, mirroring the same themes and activities</a:t>
            </a:r>
          </a:p>
          <a:p>
            <a:r>
              <a:rPr lang="en-GB" sz="1600" dirty="0"/>
              <a:t>There is good collaboration and co-operation and strong areas of consensus </a:t>
            </a:r>
          </a:p>
          <a:p>
            <a:r>
              <a:rPr lang="en-GB" sz="1600" dirty="0"/>
              <a:t>300 Councillors (86 Exeter, 64 Torbay &amp; South Devon, 68 Greater Plymouth, 103 Devon)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A2A09C4-4432-C36F-3FBB-F47F1398CF0A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3" r="30073"/>
          <a:stretch>
            <a:fillRect/>
          </a:stretch>
        </p:blipFill>
        <p:spPr bwMode="auto">
          <a:xfrm>
            <a:off x="8091733" y="0"/>
            <a:ext cx="41002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328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76BB87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S ppt template" id="{8136066E-F4AA-4FE6-B190-B6A18283BB0A}" vid="{04B03B62-031E-4984-A00D-2D41F0252A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 ppt template</Template>
  <TotalTime>15</TotalTime>
  <Words>229</Words>
  <Application>Microsoft Office PowerPoint</Application>
  <PresentationFormat>Widescreen</PresentationFormat>
  <Paragraphs>42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1_Office Theme</vt:lpstr>
      <vt:lpstr>Local Government Reorganisation </vt:lpstr>
      <vt:lpstr>PowerPoint Presentation</vt:lpstr>
      <vt:lpstr>Key dates – governance and legal framework</vt:lpstr>
      <vt:lpstr>Transitional Governance, Roles and Responsibilities </vt:lpstr>
      <vt:lpstr>Structural Changes Order – legal framework  - indicative timeline</vt:lpstr>
      <vt:lpstr>Implementation orders and directions – 3 types</vt:lpstr>
      <vt:lpstr>PowerPoint Presentation</vt:lpstr>
      <vt:lpstr>PowerPoint Presentation</vt:lpstr>
      <vt:lpstr>Working Together – current work </vt:lpstr>
    </vt:vector>
  </TitlesOfParts>
  <Company>Devon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 Stevens</dc:creator>
  <cp:lastModifiedBy>Alex Stevens</cp:lastModifiedBy>
  <cp:revision>1</cp:revision>
  <dcterms:created xsi:type="dcterms:W3CDTF">2026-08-03T09:32:02Z</dcterms:created>
  <dcterms:modified xsi:type="dcterms:W3CDTF">2026-08-03T09:47:52Z</dcterms:modified>
</cp:coreProperties>
</file>